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5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2"/>
    <p:restoredTop sz="94681"/>
  </p:normalViewPr>
  <p:slideViewPr>
    <p:cSldViewPr snapToGrid="0" snapToObjects="1">
      <p:cViewPr>
        <p:scale>
          <a:sx n="80" d="100"/>
          <a:sy n="80" d="100"/>
        </p:scale>
        <p:origin x="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7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76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9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6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5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4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7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2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6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11/14/21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3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9" r:id="rId5"/>
    <p:sldLayoutId id="2147483808" r:id="rId6"/>
    <p:sldLayoutId id="2147483807" r:id="rId7"/>
    <p:sldLayoutId id="2147483806" r:id="rId8"/>
    <p:sldLayoutId id="2147483798" r:id="rId9"/>
    <p:sldLayoutId id="2147483799" r:id="rId10"/>
    <p:sldLayoutId id="2147483800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707F6-0CAD-6746-A331-853B2ECF5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858000" cy="23876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Impact of Post-Secondary Education on Income of Young Adults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0E60C-95D7-6941-9272-F32912F2C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858000" cy="1655762"/>
          </a:xfrm>
        </p:spPr>
        <p:txBody>
          <a:bodyPr>
            <a:normAutofit/>
          </a:bodyPr>
          <a:lstStyle/>
          <a:p>
            <a:pPr algn="l"/>
            <a:endParaRPr lang="en-US" sz="220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4" name="Picture 3" descr="Glasses on top of a book">
            <a:extLst>
              <a:ext uri="{FF2B5EF4-FFF2-40B4-BE49-F238E27FC236}">
                <a16:creationId xmlns:a16="http://schemas.microsoft.com/office/drawing/2014/main" id="{8581463A-6ED8-4E53-9280-54AB278DF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481" r="42813" b="-1"/>
          <a:stretch/>
        </p:blipFill>
        <p:spPr>
          <a:xfrm>
            <a:off x="8069579" y="10"/>
            <a:ext cx="4110228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5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13F0-100C-EA4B-90E4-F1204BEE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9B74C-9C9F-594F-8FD5-E8B24D430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7"/>
            <a:ext cx="6316579" cy="3998306"/>
          </a:xfrm>
        </p:spPr>
        <p:txBody>
          <a:bodyPr/>
          <a:lstStyle/>
          <a:p>
            <a:r>
              <a:rPr lang="en-US" dirty="0"/>
              <a:t>Adults who have completed post-secondary education are more sought after than those without post-secondary education.</a:t>
            </a:r>
          </a:p>
          <a:p>
            <a:r>
              <a:rPr lang="en-US" dirty="0"/>
              <a:t>Completing post-secondary education should result in higher income.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3E6EF-73F1-9349-A365-4D672D08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769" y="2419151"/>
            <a:ext cx="3822031" cy="29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9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3834-590D-0442-B9DB-E828723F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A4C43-62D3-2F4B-9107-DB510A76F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proportion of young adults (22-28) with post-secondary education with an annual income of &gt;$50,000 will be noticeable greater than young adults without post-secondary education.</a:t>
            </a:r>
          </a:p>
        </p:txBody>
      </p:sp>
    </p:spTree>
    <p:extLst>
      <p:ext uri="{BB962C8B-B14F-4D97-AF65-F5344CB8AC3E}">
        <p14:creationId xmlns:p14="http://schemas.microsoft.com/office/powerpoint/2010/main" val="21193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AC84-7098-7E48-BEF3-C546E957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8BF08-0CD2-DC4C-81E1-C5745BDA2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063" y="2178657"/>
            <a:ext cx="5995737" cy="3998306"/>
          </a:xfrm>
        </p:spPr>
        <p:txBody>
          <a:bodyPr/>
          <a:lstStyle/>
          <a:p>
            <a:r>
              <a:rPr lang="en-US" dirty="0"/>
              <a:t>However, the dataset tells us that the proportion is around the same for all education levels.</a:t>
            </a:r>
          </a:p>
          <a:p>
            <a:r>
              <a:rPr lang="en-US" dirty="0"/>
              <a:t>Data supposedly contradicts out hypothesis!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7ED7F-0207-EF48-A494-46A45A2F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657"/>
            <a:ext cx="4271433" cy="34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1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DDF8-F16B-B044-8380-2E331C01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59A11-7604-534F-869A-E95869FDE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Education level is not the only factor in determining income level (i.e. work experience, connections)</a:t>
            </a:r>
          </a:p>
          <a:p>
            <a:r>
              <a:rPr lang="en-US" dirty="0"/>
              <a:t>Payoff of higher income will appear in the long term and not the short term</a:t>
            </a:r>
          </a:p>
          <a:p>
            <a:r>
              <a:rPr lang="en-US" dirty="0"/>
              <a:t>Dataset’s grouping of income level (&lt;$50,000 or &gt;$50,000) is too vague.</a:t>
            </a:r>
          </a:p>
        </p:txBody>
      </p:sp>
    </p:spTree>
    <p:extLst>
      <p:ext uri="{BB962C8B-B14F-4D97-AF65-F5344CB8AC3E}">
        <p14:creationId xmlns:p14="http://schemas.microsoft.com/office/powerpoint/2010/main" val="36745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7792-B973-124C-BD15-74ED9915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79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120342609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1F2D37"/>
      </a:dk2>
      <a:lt2>
        <a:srgbClr val="E4E2E8"/>
      </a:lt2>
      <a:accent1>
        <a:srgbClr val="9AA67D"/>
      </a:accent1>
      <a:accent2>
        <a:srgbClr val="A9A273"/>
      </a:accent2>
      <a:accent3>
        <a:srgbClr val="BB9B81"/>
      </a:accent3>
      <a:accent4>
        <a:srgbClr val="BA827F"/>
      </a:accent4>
      <a:accent5>
        <a:srgbClr val="C492A4"/>
      </a:accent5>
      <a:accent6>
        <a:srgbClr val="BA7FAD"/>
      </a:accent6>
      <a:hlink>
        <a:srgbClr val="7E69AE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{B167E99B-3190-AA48-89BA-8FCBB01F42DE}tf10001073</Template>
  <TotalTime>31</TotalTime>
  <Words>148</Words>
  <Application>Microsoft Macintosh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Sabon Next LT</vt:lpstr>
      <vt:lpstr>Wingdings</vt:lpstr>
      <vt:lpstr>LuminousVTI</vt:lpstr>
      <vt:lpstr>Impact of Post-Secondary Education on Income of Young Adults</vt:lpstr>
      <vt:lpstr>Introduction</vt:lpstr>
      <vt:lpstr>Hypothesis</vt:lpstr>
      <vt:lpstr>Data</vt:lpstr>
      <vt:lpstr>Possible Explanations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Post-Secondary Education on Income of Young Adults</dc:title>
  <dc:creator>Alex Liu</dc:creator>
  <cp:lastModifiedBy>Alex Liu</cp:lastModifiedBy>
  <cp:revision>17</cp:revision>
  <dcterms:created xsi:type="dcterms:W3CDTF">2021-11-14T05:01:15Z</dcterms:created>
  <dcterms:modified xsi:type="dcterms:W3CDTF">2021-11-14T05:32:16Z</dcterms:modified>
</cp:coreProperties>
</file>